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9"/>
  </p:notesMasterIdLst>
  <p:handoutMasterIdLst>
    <p:handoutMasterId r:id="rId30"/>
  </p:handoutMasterIdLst>
  <p:sldIdLst>
    <p:sldId id="257" r:id="rId2"/>
    <p:sldId id="277" r:id="rId3"/>
    <p:sldId id="261" r:id="rId4"/>
    <p:sldId id="278" r:id="rId5"/>
    <p:sldId id="279" r:id="rId6"/>
    <p:sldId id="280" r:id="rId7"/>
    <p:sldId id="281" r:id="rId8"/>
    <p:sldId id="282" r:id="rId9"/>
    <p:sldId id="288" r:id="rId10"/>
    <p:sldId id="289" r:id="rId11"/>
    <p:sldId id="287" r:id="rId12"/>
    <p:sldId id="285" r:id="rId13"/>
    <p:sldId id="295" r:id="rId14"/>
    <p:sldId id="274" r:id="rId15"/>
    <p:sldId id="290" r:id="rId16"/>
    <p:sldId id="284" r:id="rId17"/>
    <p:sldId id="296" r:id="rId18"/>
    <p:sldId id="291" r:id="rId19"/>
    <p:sldId id="293" r:id="rId20"/>
    <p:sldId id="286" r:id="rId21"/>
    <p:sldId id="292" r:id="rId22"/>
    <p:sldId id="297" r:id="rId23"/>
    <p:sldId id="298" r:id="rId24"/>
    <p:sldId id="299" r:id="rId25"/>
    <p:sldId id="300" r:id="rId26"/>
    <p:sldId id="301" r:id="rId27"/>
    <p:sldId id="283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656"/>
  </p:normalViewPr>
  <p:slideViewPr>
    <p:cSldViewPr>
      <p:cViewPr varScale="1">
        <p:scale>
          <a:sx n="84" d="100"/>
          <a:sy n="84" d="100"/>
        </p:scale>
        <p:origin x="184" y="78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10/16/20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10/16/20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92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5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3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8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en-US" dirty="0"/>
              <a:t>5</a:t>
            </a:r>
            <a:r>
              <a:rPr lang="en-US"/>
              <a:t> </a:t>
            </a:r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5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ap" descr="Map of North America">
            <a:extLst>
              <a:ext uri="{FF2B5EF4-FFF2-40B4-BE49-F238E27FC236}">
                <a16:creationId xmlns:a16="http://schemas.microsoft.com/office/drawing/2014/main" id="{E60E6390-30FA-4B5D-9061-30CBB0DB19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27613" y="-609600"/>
            <a:ext cx="3198813" cy="2843389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10/16/20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10/16/20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10/16/20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10/16/20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</a:t>
            </a:r>
            <a:br>
              <a:rPr lang="en-US" dirty="0"/>
            </a:br>
            <a:r>
              <a:rPr lang="en-US" dirty="0" err="1"/>
              <a:t>ImmigratioN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UCI Data Boot Camp</a:t>
            </a:r>
            <a:br>
              <a:rPr lang="en-US" dirty="0"/>
            </a:br>
            <a:r>
              <a:rPr lang="en-US" dirty="0"/>
              <a:t>Project 2: Group 6</a:t>
            </a:r>
            <a:br>
              <a:rPr lang="en-US" dirty="0"/>
            </a:br>
            <a:r>
              <a:rPr lang="en-US" dirty="0"/>
              <a:t>Said </a:t>
            </a:r>
            <a:r>
              <a:rPr lang="en-US" dirty="0" err="1"/>
              <a:t>Pakyari</a:t>
            </a:r>
            <a:r>
              <a:rPr lang="en-US" dirty="0"/>
              <a:t>, Max </a:t>
            </a:r>
            <a:r>
              <a:rPr lang="en-US" dirty="0" err="1"/>
              <a:t>Oteng</a:t>
            </a:r>
            <a:r>
              <a:rPr lang="en-US" dirty="0"/>
              <a:t>, Trevor Towers, Scott Leslie</a:t>
            </a:r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92F1-0C04-DC49-A25A-C4FA2468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Demonstration: immigrants from </a:t>
            </a:r>
            <a:r>
              <a:rPr lang="en-US" sz="3600" dirty="0" err="1"/>
              <a:t>ghana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96A3D-DD8D-1B41-AA07-4BE0AA43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1828800"/>
            <a:ext cx="99060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90BF-3E0D-CC48-9DF3-F709A4C4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95C-2420-B147-A3E5-E6E2ADA3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2. Age Demographics:</a:t>
            </a:r>
          </a:p>
          <a:p>
            <a:endParaRPr lang="en-US" dirty="0"/>
          </a:p>
          <a:p>
            <a:r>
              <a:rPr lang="en-US" dirty="0"/>
              <a:t>Most immigrants from Sub Saharan Africa and Asia (Central and South) tend to be younger &lt;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Immigrants from Europe and Canada tend to be relatively older &gt; 20 </a:t>
            </a:r>
            <a:r>
              <a:rPr lang="en-US" dirty="0" err="1"/>
              <a:t>yrs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A06E7-E49E-4467-8E2B-A888D413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8641"/>
            <a:ext cx="10972800" cy="470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563639"/>
            <a:ext cx="9220202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93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7BF2-E70E-5E46-83AC-B616C53A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AE4B0-4D7D-3345-BFE2-2C60DA28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the visualizations tell us</a:t>
            </a:r>
          </a:p>
          <a:p>
            <a:r>
              <a:rPr lang="en-US" u="sng" dirty="0"/>
              <a:t>3.  Education attainment: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tend to have higher education (Bachelor degree and higher) than natural born Americans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South Asian Immigrants tend to have more advanced degrees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2" y="304800"/>
            <a:ext cx="88392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0722C-3BA6-4476-8BDA-736C33B4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00200"/>
            <a:ext cx="10972800" cy="4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D64-8389-404B-B6A7-DE904DBB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98AF-5663-4340-93C2-0F358ED4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the visualizations tell us</a:t>
            </a:r>
          </a:p>
          <a:p>
            <a:r>
              <a:rPr lang="en-US" u="sng" dirty="0"/>
              <a:t>4. Income Demographics</a:t>
            </a:r>
          </a:p>
          <a:p>
            <a:endParaRPr lang="en-US" dirty="0"/>
          </a:p>
          <a:p>
            <a:r>
              <a:rPr lang="en-US" dirty="0"/>
              <a:t>Immigrants tend to have higher education (Bachelor degree and higher) than natural born Americans</a:t>
            </a:r>
          </a:p>
          <a:p>
            <a:endParaRPr lang="en-US" dirty="0"/>
          </a:p>
          <a:p>
            <a:r>
              <a:rPr lang="en-US" dirty="0"/>
              <a:t>South Asian Immigrants tend to have more advanced degrees</a:t>
            </a:r>
          </a:p>
          <a:p>
            <a:endParaRPr lang="en-US" dirty="0"/>
          </a:p>
          <a:p>
            <a:r>
              <a:rPr lang="en-US" dirty="0"/>
              <a:t>Immigrants from Mexico tend to have 2-year college education or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E23128-44C7-48FC-AC18-20521DCF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35750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28600"/>
            <a:ext cx="914400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18487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B73-99FB-D345-903C-B95F26E4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4D43-D12A-E54D-B5F9-D5A575DF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Median income:</a:t>
            </a:r>
          </a:p>
          <a:p>
            <a:endParaRPr lang="en-US" dirty="0"/>
          </a:p>
          <a:p>
            <a:r>
              <a:rPr lang="en-US" dirty="0"/>
              <a:t>Majority of immigrants earn more than $48K</a:t>
            </a:r>
          </a:p>
          <a:p>
            <a:endParaRPr lang="en-US" dirty="0"/>
          </a:p>
          <a:p>
            <a:r>
              <a:rPr lang="en-US" dirty="0"/>
              <a:t>About half of Mexican immigrants earn less than $48K</a:t>
            </a:r>
          </a:p>
          <a:p>
            <a:endParaRPr lang="en-US" dirty="0"/>
          </a:p>
          <a:p>
            <a:r>
              <a:rPr lang="en-US" dirty="0"/>
              <a:t>A little more than 40% of immigrants from South Asia earn more than $125k+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B21B-D3AA-424B-A282-8201E6A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34F0D1-33F0-174B-95E3-7108631E3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828800"/>
            <a:ext cx="10744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0C96-9497-274C-AB5C-35CC747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4172E-EA10-1A4C-9B3D-6989F146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5. Job type:</a:t>
            </a:r>
          </a:p>
          <a:p>
            <a:endParaRPr lang="en-US" dirty="0"/>
          </a:p>
          <a:p>
            <a:r>
              <a:rPr lang="en-US" dirty="0"/>
              <a:t>Immigrants from South Asia: Management, Science</a:t>
            </a:r>
          </a:p>
          <a:p>
            <a:endParaRPr lang="en-US" dirty="0"/>
          </a:p>
          <a:p>
            <a:r>
              <a:rPr lang="en-US" dirty="0"/>
              <a:t>Immigrants from Mexico and Central America: Farming, Food services, Cleaning and Transportation</a:t>
            </a:r>
          </a:p>
          <a:p>
            <a:endParaRPr lang="en-US" dirty="0"/>
          </a:p>
          <a:p>
            <a:r>
              <a:rPr lang="en-US" dirty="0"/>
              <a:t>Immigrants from Sub Saharan Africa: Healthcare and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23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83820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20DAB9-6512-49FC-A0E9-69FA5AE9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3048000"/>
            <a:ext cx="8000998" cy="3124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Deploy Visualizations that provide insight into Immigration profile of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Immigration across 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Geographically Map Immigration from the World to locations in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 analysis to describe the Immigration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279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BEC82-7148-4B91-85D1-88682F9D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19201"/>
            <a:ext cx="10972800" cy="470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48959"/>
            <a:ext cx="94488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flow and demographic profiles of immigrants in us</a:t>
            </a:r>
          </a:p>
        </p:txBody>
      </p:sp>
    </p:spTree>
    <p:extLst>
      <p:ext uri="{BB962C8B-B14F-4D97-AF65-F5344CB8AC3E}">
        <p14:creationId xmlns:p14="http://schemas.microsoft.com/office/powerpoint/2010/main" val="2620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8EF-05EF-1A4C-90A5-3B3B343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D697-557F-554E-9FD7-2AD8897F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 the visualizations tell us</a:t>
            </a:r>
          </a:p>
          <a:p>
            <a:r>
              <a:rPr lang="en-US" u="sng" dirty="0"/>
              <a:t>6. Diversity in Nationality:</a:t>
            </a:r>
          </a:p>
          <a:p>
            <a:r>
              <a:rPr lang="en-US" dirty="0"/>
              <a:t>US: 14% from Mexico; [top 3: Mexico, China, India]</a:t>
            </a:r>
          </a:p>
          <a:p>
            <a:r>
              <a:rPr lang="en-US" dirty="0"/>
              <a:t>CA: 20% from Mexico; [top 3: Mexico, China, Philippines]</a:t>
            </a:r>
          </a:p>
          <a:p>
            <a:r>
              <a:rPr lang="en-US" dirty="0"/>
              <a:t>IL: 24% from Mexico; [top 3: Mexico, India, Poland]</a:t>
            </a:r>
          </a:p>
          <a:p>
            <a:r>
              <a:rPr lang="en-US" dirty="0"/>
              <a:t>NY/NJ: 16% from Dominican Rep; [top 3: Dominican Rep, China, India]</a:t>
            </a:r>
          </a:p>
          <a:p>
            <a:r>
              <a:rPr lang="en-US" dirty="0"/>
              <a:t>FL: 16% from China; [top 3 are China, Columbia, Venezuela]</a:t>
            </a:r>
          </a:p>
          <a:p>
            <a:endParaRPr lang="en-US" dirty="0"/>
          </a:p>
          <a:p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328C-C3C8-3B41-AC54-E7F0EAFD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DCDF0-616C-6B4B-9576-3BA07756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508029"/>
            <a:ext cx="7696201" cy="5075333"/>
          </a:xfrm>
        </p:spPr>
      </p:pic>
    </p:spTree>
    <p:extLst>
      <p:ext uri="{BB962C8B-B14F-4D97-AF65-F5344CB8AC3E}">
        <p14:creationId xmlns:p14="http://schemas.microsoft.com/office/powerpoint/2010/main" val="39941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016-C3C2-3146-BE26-466D19B2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1C23-2C79-504F-9DAA-59EA751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5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3229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485-60E2-0047-BC9B-4769D141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0AE55-24D3-DD4B-B976-20A88BF7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602199" cy="5013342"/>
          </a:xfrm>
        </p:spPr>
      </p:pic>
    </p:spTree>
    <p:extLst>
      <p:ext uri="{BB962C8B-B14F-4D97-AF65-F5344CB8AC3E}">
        <p14:creationId xmlns:p14="http://schemas.microsoft.com/office/powerpoint/2010/main" val="10549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B860-95C9-C745-94DD-6D75901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flow and demographic profiles of immigrants in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312D-AFD7-944E-81D5-FEBC91A7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13" y="1600200"/>
            <a:ext cx="7556434" cy="4983162"/>
          </a:xfrm>
        </p:spPr>
      </p:pic>
    </p:spTree>
    <p:extLst>
      <p:ext uri="{BB962C8B-B14F-4D97-AF65-F5344CB8AC3E}">
        <p14:creationId xmlns:p14="http://schemas.microsoft.com/office/powerpoint/2010/main" val="7024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F74-8CF6-8A4F-9F64-F170389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9BDB2-E0E9-7B42-8512-D83A06A2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61" y="1676400"/>
            <a:ext cx="6586303" cy="4343400"/>
          </a:xfrm>
        </p:spPr>
      </p:pic>
    </p:spTree>
    <p:extLst>
      <p:ext uri="{BB962C8B-B14F-4D97-AF65-F5344CB8AC3E}">
        <p14:creationId xmlns:p14="http://schemas.microsoft.com/office/powerpoint/2010/main" val="738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18EE-2D5E-4214-B05E-DE112A70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What we did: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Analyze the flow and selected demographic profiles of immigration to the US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Approach:</a:t>
            </a:r>
          </a:p>
          <a:p>
            <a:pPr marL="0" indent="0">
              <a:buNone/>
            </a:pPr>
            <a:r>
              <a:rPr lang="en-US" dirty="0"/>
              <a:t>Interactive visualizations: Bubble Map, Bar Charts and Pie Charts</a:t>
            </a:r>
          </a:p>
          <a:p>
            <a:r>
              <a:rPr lang="en-US" u="sng" dirty="0"/>
              <a:t>Tools and techniques: </a:t>
            </a:r>
            <a:r>
              <a:rPr lang="en-US" dirty="0" err="1"/>
              <a:t>Javascript</a:t>
            </a:r>
            <a:r>
              <a:rPr lang="en-US" dirty="0"/>
              <a:t>, Flask Alchemy, </a:t>
            </a:r>
            <a:r>
              <a:rPr lang="en-US" dirty="0" err="1"/>
              <a:t>PostgreS</a:t>
            </a:r>
            <a:r>
              <a:rPr lang="en-US" dirty="0"/>
              <a:t>, D3, Leaflet</a:t>
            </a:r>
          </a:p>
          <a:p>
            <a:pPr marL="45720" indent="0">
              <a:buNone/>
            </a:pPr>
            <a:endParaRPr lang="en-US" u="sng" dirty="0"/>
          </a:p>
          <a:p>
            <a:pPr marL="45720" indent="0">
              <a:buNone/>
            </a:pPr>
            <a:r>
              <a:rPr lang="en-US" u="sng" dirty="0"/>
              <a:t>Future project</a:t>
            </a:r>
          </a:p>
          <a:p>
            <a:r>
              <a:rPr lang="en-US" dirty="0"/>
              <a:t>Add heat map to bubble chart</a:t>
            </a:r>
          </a:p>
          <a:p>
            <a:r>
              <a:rPr lang="en-US" dirty="0"/>
              <a:t>Beautify the website</a:t>
            </a:r>
          </a:p>
          <a:p>
            <a:r>
              <a:rPr lang="en-US" dirty="0"/>
              <a:t>Advanced interactivity of our visual charts.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Sources/Preparation</a:t>
            </a:r>
          </a:p>
          <a:p>
            <a:pPr lvl="1"/>
            <a:r>
              <a:rPr lang="en-US" dirty="0"/>
              <a:t>Scott</a:t>
            </a:r>
          </a:p>
          <a:p>
            <a:r>
              <a:rPr lang="en-US" dirty="0"/>
              <a:t>ETL/Webify Data</a:t>
            </a:r>
          </a:p>
          <a:p>
            <a:pPr lvl="1"/>
            <a:r>
              <a:rPr lang="en-US" dirty="0"/>
              <a:t>Saeed</a:t>
            </a:r>
          </a:p>
          <a:p>
            <a:r>
              <a:rPr lang="en-US" dirty="0"/>
              <a:t>Visualization Features and Functions</a:t>
            </a:r>
          </a:p>
          <a:p>
            <a:pPr lvl="1"/>
            <a:r>
              <a:rPr lang="en-US" dirty="0"/>
              <a:t>Trevor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27038"/>
            <a:ext cx="9753600" cy="510450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DaTA</a:t>
            </a:r>
            <a:r>
              <a:rPr lang="en-US" sz="3200" dirty="0"/>
              <a:t> </a:t>
            </a:r>
            <a:r>
              <a:rPr lang="en-US" sz="3200" dirty="0" err="1"/>
              <a:t>SouRCES</a:t>
            </a:r>
            <a:r>
              <a:rPr lang="en-US" sz="3200" dirty="0"/>
              <a:t>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990600"/>
            <a:ext cx="9753600" cy="58674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Migration Policy Institute</a:t>
            </a:r>
          </a:p>
          <a:p>
            <a:pPr lvl="2"/>
            <a:r>
              <a:rPr lang="en-US" dirty="0"/>
              <a:t>Immigration Population by Birth Region/Demographic</a:t>
            </a:r>
          </a:p>
          <a:p>
            <a:pPr lvl="2"/>
            <a:r>
              <a:rPr lang="en-US" dirty="0"/>
              <a:t>Age, Education, Income and Job Type (Sample after merging/cleaning)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Department of Homeland Security</a:t>
            </a:r>
          </a:p>
          <a:p>
            <a:pPr lvl="2"/>
            <a:r>
              <a:rPr lang="en-US" dirty="0"/>
              <a:t>Immigration Population by County from Country (Sample after merging/cleaning) 2007-2018</a:t>
            </a:r>
          </a:p>
          <a:p>
            <a:pPr lvl="2"/>
            <a:r>
              <a:rPr lang="en-US" dirty="0"/>
              <a:t>960,000 Rows after merging, 368,000 after cleanup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7E6EBE-BC14-4D4B-9B59-AC45C471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5827"/>
            <a:ext cx="2054957" cy="6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B9653-39B1-48DC-BFD3-869E5164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76" y="4800600"/>
            <a:ext cx="6281738" cy="1678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30648-D707-4E49-ABCF-18150FC03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70" y="2020185"/>
            <a:ext cx="9834681" cy="1595438"/>
          </a:xfrm>
          <a:prstGeom prst="rect">
            <a:avLst/>
          </a:prstGeom>
        </p:spPr>
      </p:pic>
      <p:pic>
        <p:nvPicPr>
          <p:cNvPr id="3074" name="Picture 2" descr="U.S. Department of Homeland Security Seal">
            <a:extLst>
              <a:ext uri="{FF2B5EF4-FFF2-40B4-BE49-F238E27FC236}">
                <a16:creationId xmlns:a16="http://schemas.microsoft.com/office/drawing/2014/main" id="{CCFAD843-E628-45B4-9EFB-2B9AB7AB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5149652"/>
            <a:ext cx="809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A442-C16F-48F2-8B15-C9A9A412CFF7}"/>
              </a:ext>
            </a:extLst>
          </p:cNvPr>
          <p:cNvSpPr txBox="1"/>
          <p:nvPr/>
        </p:nvSpPr>
        <p:spPr>
          <a:xfrm>
            <a:off x="9218612" y="5208186"/>
            <a:ext cx="1447800" cy="59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Homeland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C4121-FAB7-4543-9A92-49572B2C8BAB}"/>
              </a:ext>
            </a:extLst>
          </p:cNvPr>
          <p:cNvSpPr txBox="1"/>
          <p:nvPr/>
        </p:nvSpPr>
        <p:spPr>
          <a:xfrm>
            <a:off x="9251858" y="6172200"/>
            <a:ext cx="26955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* Not Including the myriad of ones we didn’t use!</a:t>
            </a:r>
          </a:p>
        </p:txBody>
      </p:sp>
    </p:spTree>
    <p:extLst>
      <p:ext uri="{BB962C8B-B14F-4D97-AF65-F5344CB8AC3E}">
        <p14:creationId xmlns:p14="http://schemas.microsoft.com/office/powerpoint/2010/main" val="946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ETL/Webify Data (max)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ETL</a:t>
            </a:r>
          </a:p>
          <a:p>
            <a:pPr lvl="1"/>
            <a:r>
              <a:rPr lang="en-US" dirty="0"/>
              <a:t>Clean/delete rows and columns</a:t>
            </a:r>
          </a:p>
          <a:p>
            <a:pPr lvl="1"/>
            <a:r>
              <a:rPr lang="en-US" dirty="0"/>
              <a:t>Normalize to standard geographical data definitions (US and International Regions)</a:t>
            </a:r>
          </a:p>
          <a:p>
            <a:pPr lvl="1"/>
            <a:r>
              <a:rPr lang="en-US" dirty="0"/>
              <a:t>Join to Latitude and Longitudes</a:t>
            </a:r>
          </a:p>
          <a:p>
            <a:pPr lvl="1"/>
            <a:r>
              <a:rPr lang="en-US" dirty="0"/>
              <a:t>Create Postgres data structures</a:t>
            </a:r>
          </a:p>
          <a:p>
            <a:pPr lvl="1"/>
            <a:r>
              <a:rPr lang="en-US" dirty="0"/>
              <a:t>Ingest/map into Postgres</a:t>
            </a:r>
          </a:p>
          <a:p>
            <a:pPr lvl="0"/>
            <a:r>
              <a:rPr lang="en-US" dirty="0"/>
              <a:t>Prepare for visualizations</a:t>
            </a:r>
          </a:p>
          <a:p>
            <a:pPr lvl="1"/>
            <a:r>
              <a:rPr lang="en-US" dirty="0"/>
              <a:t>Run calculations to make the data “visualization friendly”</a:t>
            </a:r>
          </a:p>
          <a:p>
            <a:pPr lvl="1"/>
            <a:r>
              <a:rPr lang="en-US" dirty="0"/>
              <a:t>Setup and populate Flask Routes (some of our routes below)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0CF05-DCD1-4AEC-8101-556DBAE8F93B}"/>
              </a:ext>
            </a:extLst>
          </p:cNvPr>
          <p:cNvSpPr txBox="1"/>
          <p:nvPr/>
        </p:nvSpPr>
        <p:spPr>
          <a:xfrm>
            <a:off x="2741612" y="4876800"/>
            <a:ext cx="80010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0" i="0" dirty="0">
                <a:effectLst/>
                <a:latin typeface="Times New Roman" panose="02020603050405020304" pitchFamily="18" charset="0"/>
              </a:rPr>
              <a:t>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api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/v1.0/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migration_data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/(demography)[age\education\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median_income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\income\occupation]</a:t>
            </a:r>
            <a:br>
              <a:rPr lang="en-US" sz="1600" dirty="0"/>
            </a:br>
            <a:r>
              <a:rPr lang="en-US" sz="1600" b="0" i="0" dirty="0">
                <a:effectLst/>
                <a:latin typeface="Times New Roman" panose="02020603050405020304" pitchFamily="18" charset="0"/>
              </a:rPr>
              <a:t>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api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/v1.0/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immigrants_by_county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  <a:br>
              <a:rPr lang="en-US" sz="1600" dirty="0"/>
            </a:br>
            <a:r>
              <a:rPr lang="en-US" sz="1600" b="0" i="0" dirty="0">
                <a:effectLst/>
                <a:latin typeface="Times New Roman" panose="02020603050405020304" pitchFamily="18" charset="0"/>
              </a:rPr>
              <a:t>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api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/v1.0/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immigrants_by_state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/(countries or regions)/(years)/(top)</a:t>
            </a:r>
            <a:br>
              <a:rPr lang="en-US" sz="1600" dirty="0"/>
            </a:br>
            <a:r>
              <a:rPr lang="en-US" sz="1600" b="0" i="0" dirty="0">
                <a:effectLst/>
                <a:latin typeface="Times New Roman" panose="02020603050405020304" pitchFamily="18" charset="0"/>
              </a:rPr>
              <a:t>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api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/v1.0/</a:t>
            </a:r>
            <a:r>
              <a:rPr lang="en-US" sz="1600" b="0" i="0" dirty="0" err="1">
                <a:effectLst/>
                <a:latin typeface="Times New Roman" panose="02020603050405020304" pitchFamily="18" charset="0"/>
              </a:rPr>
              <a:t>diversity_by_state</a:t>
            </a:r>
            <a:r>
              <a:rPr lang="en-US" sz="1600" b="0" i="0" dirty="0">
                <a:effectLst/>
                <a:latin typeface="Times New Roman" panose="02020603050405020304" pitchFamily="18" charset="0"/>
              </a:rPr>
              <a:t>/(locations)/(years)/(top)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6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Bar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pPr lvl="0"/>
            <a:r>
              <a:rPr lang="en-US" dirty="0"/>
              <a:t>Pie Charts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  <a:p>
            <a:r>
              <a:rPr lang="en-US" dirty="0"/>
              <a:t>Bubble Map</a:t>
            </a:r>
          </a:p>
          <a:p>
            <a:pPr lvl="1"/>
            <a:r>
              <a:rPr lang="en-US" dirty="0"/>
              <a:t>What we have</a:t>
            </a:r>
          </a:p>
          <a:p>
            <a:pPr lvl="1"/>
            <a:r>
              <a:rPr lang="en-US" dirty="0"/>
              <a:t>What they Show</a:t>
            </a:r>
          </a:p>
        </p:txBody>
      </p:sp>
    </p:spTree>
    <p:extLst>
      <p:ext uri="{BB962C8B-B14F-4D97-AF65-F5344CB8AC3E}">
        <p14:creationId xmlns:p14="http://schemas.microsoft.com/office/powerpoint/2010/main" val="36734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Demonstration (Max)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A Bubble Map : Flow</a:t>
            </a:r>
          </a:p>
          <a:p>
            <a:endParaRPr lang="en-GB" dirty="0"/>
          </a:p>
          <a:p>
            <a:r>
              <a:rPr lang="en-GB" dirty="0"/>
              <a:t>Interactive Bar Charts: Demographic Profiles of Immigrations</a:t>
            </a:r>
          </a:p>
          <a:p>
            <a:endParaRPr lang="en-GB" dirty="0"/>
          </a:p>
          <a:p>
            <a:r>
              <a:rPr lang="en-GB" dirty="0"/>
              <a:t>Interactive Pie Charts: Diversity of nationality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159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Analysis of flow and demographic profiles of immigrants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143000"/>
            <a:ext cx="9753600" cy="50292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What the visualizations tell us</a:t>
            </a:r>
          </a:p>
          <a:p>
            <a:pPr marL="45720" indent="0">
              <a:buNone/>
            </a:pPr>
            <a:r>
              <a:rPr lang="en-GB" u="sng" dirty="0"/>
              <a:t>1. Settlement:</a:t>
            </a:r>
          </a:p>
          <a:p>
            <a:r>
              <a:rPr lang="en-GB" dirty="0"/>
              <a:t>Preferred States: Most settle in California, New York and Florida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Preferred Counties: Los Angeles (CA), Miami-Dade (FL), Cook County(IL), King (WA)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Most widely distributed: Central Asians and Sub-Saharan Africans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u="sng" dirty="0"/>
              <a:t>Demonstration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Where immigrants from Ghana settle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558B-183E-5240-8EAC-9B677FC2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settlement by county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11B99-92B4-7E45-9B90-6814D8FB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99" y="1828800"/>
            <a:ext cx="88502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380</TotalTime>
  <Words>998</Words>
  <Application>Microsoft Macintosh PowerPoint</Application>
  <PresentationFormat>Custom</PresentationFormat>
  <Paragraphs>172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 Antiqua</vt:lpstr>
      <vt:lpstr>Calibri</vt:lpstr>
      <vt:lpstr>Times New Roman</vt:lpstr>
      <vt:lpstr>Wingdings</vt:lpstr>
      <vt:lpstr>State history report presentation</vt:lpstr>
      <vt:lpstr>US ImmigratioN Analysis</vt:lpstr>
      <vt:lpstr>Goals</vt:lpstr>
      <vt:lpstr>Today’s Agenda</vt:lpstr>
      <vt:lpstr>DaTA SouRCES*</vt:lpstr>
      <vt:lpstr>ETL/Webify Data (max)</vt:lpstr>
      <vt:lpstr>Visualizations</vt:lpstr>
      <vt:lpstr>Demonstration (Max)</vt:lpstr>
      <vt:lpstr>Analysis of flow and demographic profiles of immigrants in us</vt:lpstr>
      <vt:lpstr>Demonstration: settlement by county</vt:lpstr>
      <vt:lpstr>Demonstration: immigrants from ghana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Analysis of flow and demographic profiles of immigrants in us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ImmigratioN Analysis</dc:title>
  <dc:creator>Scott Leslie</dc:creator>
  <cp:lastModifiedBy>Maxwell Oteng</cp:lastModifiedBy>
  <cp:revision>21</cp:revision>
  <dcterms:created xsi:type="dcterms:W3CDTF">2020-10-16T01:55:11Z</dcterms:created>
  <dcterms:modified xsi:type="dcterms:W3CDTF">2020-10-17T07:22:15Z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